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8288000" cy="10287000"/>
  <p:notesSz cx="6858000" cy="9144000"/>
  <p:embeddedFontLst>
    <p:embeddedFont>
      <p:font typeface="Muli" panose="020B0604020202020204" charset="0"/>
      <p:regular r:id="rId7"/>
    </p:embeddedFont>
    <p:embeddedFont>
      <p:font typeface="Muli Bold" panose="020B0604020202020204" charset="0"/>
      <p:regular r:id="rId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9" d="100"/>
          <a:sy n="59" d="100"/>
        </p:scale>
        <p:origin x="42" y="4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 rot="-7543497">
            <a:off x="11711706" y="-4405709"/>
            <a:ext cx="5345052" cy="21772153"/>
            <a:chOff x="0" y="0"/>
            <a:chExt cx="812800" cy="331080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12800" cy="3310801"/>
            </a:xfrm>
            <a:custGeom>
              <a:avLst/>
              <a:gdLst/>
              <a:ahLst/>
              <a:cxnLst/>
              <a:rect l="l" t="t" r="r" b="b"/>
              <a:pathLst>
                <a:path w="812800" h="3310801">
                  <a:moveTo>
                    <a:pt x="406400" y="3310801"/>
                  </a:moveTo>
                  <a:lnTo>
                    <a:pt x="812800" y="0"/>
                  </a:lnTo>
                  <a:lnTo>
                    <a:pt x="0" y="0"/>
                  </a:lnTo>
                  <a:lnTo>
                    <a:pt x="406400" y="3310801"/>
                  </a:lnTo>
                  <a:close/>
                </a:path>
              </a:pathLst>
            </a:custGeom>
            <a:solidFill>
              <a:srgbClr val="FFFFFF">
                <a:alpha val="2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127000" y="188861"/>
              <a:ext cx="558800" cy="158478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2832755" y="613160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0" y="0"/>
                </a:lnTo>
                <a:lnTo>
                  <a:pt x="2151110" y="2000533"/>
                </a:lnTo>
                <a:lnTo>
                  <a:pt x="0" y="200053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7"/>
          <p:cNvSpPr/>
          <p:nvPr/>
        </p:nvSpPr>
        <p:spPr>
          <a:xfrm>
            <a:off x="12832755" y="-1742390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0" y="0"/>
                </a:lnTo>
                <a:lnTo>
                  <a:pt x="2151110" y="2000533"/>
                </a:lnTo>
                <a:lnTo>
                  <a:pt x="0" y="200053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8" name="Freeform 8"/>
          <p:cNvSpPr/>
          <p:nvPr/>
        </p:nvSpPr>
        <p:spPr>
          <a:xfrm>
            <a:off x="15660496" y="9585220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0" y="0"/>
                </a:lnTo>
                <a:lnTo>
                  <a:pt x="2151110" y="2000533"/>
                </a:lnTo>
                <a:lnTo>
                  <a:pt x="0" y="200053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9"/>
          <p:cNvSpPr/>
          <p:nvPr/>
        </p:nvSpPr>
        <p:spPr>
          <a:xfrm rot="218997">
            <a:off x="15686588" y="2169307"/>
            <a:ext cx="2167735" cy="888771"/>
          </a:xfrm>
          <a:custGeom>
            <a:avLst/>
            <a:gdLst/>
            <a:ahLst/>
            <a:cxnLst/>
            <a:rect l="l" t="t" r="r" b="b"/>
            <a:pathLst>
              <a:path w="2167735" h="888771">
                <a:moveTo>
                  <a:pt x="0" y="0"/>
                </a:moveTo>
                <a:lnTo>
                  <a:pt x="2167735" y="0"/>
                </a:lnTo>
                <a:lnTo>
                  <a:pt x="2167735" y="888771"/>
                </a:lnTo>
                <a:lnTo>
                  <a:pt x="0" y="888771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0" name="Freeform 10"/>
          <p:cNvSpPr/>
          <p:nvPr/>
        </p:nvSpPr>
        <p:spPr>
          <a:xfrm>
            <a:off x="7972173" y="6236275"/>
            <a:ext cx="2343655" cy="960898"/>
          </a:xfrm>
          <a:custGeom>
            <a:avLst/>
            <a:gdLst/>
            <a:ahLst/>
            <a:cxnLst/>
            <a:rect l="l" t="t" r="r" b="b"/>
            <a:pathLst>
              <a:path w="2343655" h="960898">
                <a:moveTo>
                  <a:pt x="0" y="0"/>
                </a:moveTo>
                <a:lnTo>
                  <a:pt x="2343654" y="0"/>
                </a:lnTo>
                <a:lnTo>
                  <a:pt x="2343654" y="960898"/>
                </a:lnTo>
                <a:lnTo>
                  <a:pt x="0" y="960898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11" name="Group 11"/>
          <p:cNvGrpSpPr/>
          <p:nvPr/>
        </p:nvGrpSpPr>
        <p:grpSpPr>
          <a:xfrm>
            <a:off x="11248404" y="3602427"/>
            <a:ext cx="5755881" cy="5755881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E6E6E6"/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4" name="Freeform 14"/>
          <p:cNvSpPr/>
          <p:nvPr/>
        </p:nvSpPr>
        <p:spPr>
          <a:xfrm>
            <a:off x="11854882" y="4422967"/>
            <a:ext cx="4424516" cy="4114800"/>
          </a:xfrm>
          <a:custGeom>
            <a:avLst/>
            <a:gdLst/>
            <a:ahLst/>
            <a:cxnLst/>
            <a:rect l="l" t="t" r="r" b="b"/>
            <a:pathLst>
              <a:path w="4424516" h="4114800">
                <a:moveTo>
                  <a:pt x="0" y="0"/>
                </a:moveTo>
                <a:lnTo>
                  <a:pt x="4424516" y="0"/>
                </a:lnTo>
                <a:lnTo>
                  <a:pt x="442451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15" name="TextBox 15"/>
          <p:cNvSpPr txBox="1"/>
          <p:nvPr/>
        </p:nvSpPr>
        <p:spPr>
          <a:xfrm>
            <a:off x="1028700" y="1104900"/>
            <a:ext cx="10826182" cy="39381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799"/>
              </a:lnSpc>
            </a:pPr>
            <a:r>
              <a:rPr lang="en-US" sz="7090" b="1" spc="-70">
                <a:solidFill>
                  <a:srgbClr val="EF9246"/>
                </a:solidFill>
                <a:latin typeface="Muli Bold"/>
                <a:ea typeface="Muli Bold"/>
                <a:cs typeface="Muli Bold"/>
                <a:sym typeface="Muli Bold"/>
              </a:rPr>
              <a:t>Chapter 10: Your 60-Minute Traffic Action Plan </a:t>
            </a:r>
          </a:p>
          <a:p>
            <a:pPr algn="l">
              <a:lnSpc>
                <a:spcPts val="7799"/>
              </a:lnSpc>
            </a:pPr>
            <a:endParaRPr lang="en-US" sz="7090" b="1" spc="-70">
              <a:solidFill>
                <a:srgbClr val="EF9246"/>
              </a:solidFill>
              <a:latin typeface="Muli Bold"/>
              <a:ea typeface="Muli Bold"/>
              <a:cs typeface="Muli Bold"/>
              <a:sym typeface="Muli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92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7537158" y="-395934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0" y="0"/>
                </a:lnTo>
                <a:lnTo>
                  <a:pt x="2151110" y="2000532"/>
                </a:lnTo>
                <a:lnTo>
                  <a:pt x="0" y="20005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1423555" y="9131216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0" y="0"/>
                </a:lnTo>
                <a:lnTo>
                  <a:pt x="2151110" y="2000533"/>
                </a:lnTo>
                <a:lnTo>
                  <a:pt x="0" y="200053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4" name="Group 4"/>
          <p:cNvGrpSpPr/>
          <p:nvPr/>
        </p:nvGrpSpPr>
        <p:grpSpPr>
          <a:xfrm rot="-10800000">
            <a:off x="17354188" y="9351240"/>
            <a:ext cx="720315" cy="720315"/>
            <a:chOff x="0" y="0"/>
            <a:chExt cx="960421" cy="960421"/>
          </a:xfrm>
        </p:grpSpPr>
        <p:sp>
          <p:nvSpPr>
            <p:cNvPr id="5" name="Freeform 5"/>
            <p:cNvSpPr/>
            <p:nvPr/>
          </p:nvSpPr>
          <p:spPr>
            <a:xfrm rot="-10800000">
              <a:off x="0" y="0"/>
              <a:ext cx="960421" cy="960421"/>
            </a:xfrm>
            <a:custGeom>
              <a:avLst/>
              <a:gdLst/>
              <a:ahLst/>
              <a:cxnLst/>
              <a:rect l="l" t="t" r="r" b="b"/>
              <a:pathLst>
                <a:path w="960421" h="960421">
                  <a:moveTo>
                    <a:pt x="0" y="0"/>
                  </a:moveTo>
                  <a:lnTo>
                    <a:pt x="960421" y="0"/>
                  </a:lnTo>
                  <a:lnTo>
                    <a:pt x="960421" y="960421"/>
                  </a:lnTo>
                  <a:lnTo>
                    <a:pt x="0" y="9604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234750" y="234750"/>
              <a:ext cx="490920" cy="490920"/>
            </a:xfrm>
            <a:custGeom>
              <a:avLst/>
              <a:gdLst/>
              <a:ahLst/>
              <a:cxnLst/>
              <a:rect l="l" t="t" r="r" b="b"/>
              <a:pathLst>
                <a:path w="490920" h="490920">
                  <a:moveTo>
                    <a:pt x="0" y="0"/>
                  </a:moveTo>
                  <a:lnTo>
                    <a:pt x="490920" y="0"/>
                  </a:lnTo>
                  <a:lnTo>
                    <a:pt x="490920" y="490920"/>
                  </a:lnTo>
                  <a:lnTo>
                    <a:pt x="0" y="4909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028700" y="2020795"/>
            <a:ext cx="15939356" cy="54343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You’ve learned the strategies. Now it’s time to put them into a simple, repeatable plan you can follow daily. The goal is to generate visibility, engage your audience, and capture leads — all within one focused hour.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The Three-Part Focus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Every session should include: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  <a:p>
            <a:pPr marL="604519" lvl="1" indent="-302260" algn="l">
              <a:lnSpc>
                <a:spcPts val="3919"/>
              </a:lnSpc>
              <a:buAutoNum type="arabicPeriod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Visibility – Get in front of new people.</a:t>
            </a:r>
          </a:p>
          <a:p>
            <a:pPr marL="604519" lvl="1" indent="-302260" algn="l">
              <a:lnSpc>
                <a:spcPts val="3919"/>
              </a:lnSpc>
              <a:buAutoNum type="arabicPeriod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Engagement – Share value to hold attention.</a:t>
            </a:r>
          </a:p>
          <a:p>
            <a:pPr marL="604519" lvl="1" indent="-302260" algn="l">
              <a:lnSpc>
                <a:spcPts val="3919"/>
              </a:lnSpc>
              <a:buAutoNum type="arabicPeriod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Conversion – Direct people to a next step (email list, offer, or site).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7537158" y="-354890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0" y="0"/>
                </a:lnTo>
                <a:lnTo>
                  <a:pt x="2151110" y="2000532"/>
                </a:lnTo>
                <a:lnTo>
                  <a:pt x="0" y="20005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-1462423" y="9156515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1" y="0"/>
                </a:lnTo>
                <a:lnTo>
                  <a:pt x="2151111" y="2000532"/>
                </a:lnTo>
                <a:lnTo>
                  <a:pt x="0" y="20005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1133585" y="394970"/>
            <a:ext cx="16125715" cy="9892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Your 60-Minute Daily Plan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Minutes 0–10: Research a Hook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Check trends, hot topics, or common questions in your niche. A strong hook makes your content stand out.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Minutes 10–30: Create One Piece of Content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Use the formula: Hook → Value → Call-to-Action. A short video, post, or story works perfectly.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Minutes 30–45: Leverage Other Audiences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Engage in groups, answer questions, or leave thoughtful comments on influencer content. This borrows traffic from audiences that already exist.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Minutes 45–55: Capture Leads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Promote your lead magnet, send a quick email, or update your opt-in page. Make sure traffic turns into subscribers.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Minutes 55–60: CTA Check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Review everything. Did each action include a clear next step? Without a CTA, traffic goes nowhere.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6" name="Group 6"/>
          <p:cNvGrpSpPr/>
          <p:nvPr/>
        </p:nvGrpSpPr>
        <p:grpSpPr>
          <a:xfrm rot="-10800000">
            <a:off x="17398290" y="9369790"/>
            <a:ext cx="720315" cy="720315"/>
            <a:chOff x="0" y="0"/>
            <a:chExt cx="960421" cy="960421"/>
          </a:xfrm>
        </p:grpSpPr>
        <p:sp>
          <p:nvSpPr>
            <p:cNvPr id="7" name="Freeform 7"/>
            <p:cNvSpPr/>
            <p:nvPr/>
          </p:nvSpPr>
          <p:spPr>
            <a:xfrm rot="-10800000">
              <a:off x="0" y="0"/>
              <a:ext cx="960421" cy="960421"/>
            </a:xfrm>
            <a:custGeom>
              <a:avLst/>
              <a:gdLst/>
              <a:ahLst/>
              <a:cxnLst/>
              <a:rect l="l" t="t" r="r" b="b"/>
              <a:pathLst>
                <a:path w="960421" h="960421">
                  <a:moveTo>
                    <a:pt x="0" y="0"/>
                  </a:moveTo>
                  <a:lnTo>
                    <a:pt x="960421" y="0"/>
                  </a:lnTo>
                  <a:lnTo>
                    <a:pt x="960421" y="960421"/>
                  </a:lnTo>
                  <a:lnTo>
                    <a:pt x="0" y="9604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234750" y="234750"/>
              <a:ext cx="490920" cy="490920"/>
            </a:xfrm>
            <a:custGeom>
              <a:avLst/>
              <a:gdLst/>
              <a:ahLst/>
              <a:cxnLst/>
              <a:rect l="l" t="t" r="r" b="b"/>
              <a:pathLst>
                <a:path w="490920" h="490920">
                  <a:moveTo>
                    <a:pt x="0" y="0"/>
                  </a:moveTo>
                  <a:lnTo>
                    <a:pt x="490920" y="0"/>
                  </a:lnTo>
                  <a:lnTo>
                    <a:pt x="490920" y="490920"/>
                  </a:lnTo>
                  <a:lnTo>
                    <a:pt x="0" y="4909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92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7537158" y="-395934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0" y="0"/>
                </a:lnTo>
                <a:lnTo>
                  <a:pt x="2151110" y="2000532"/>
                </a:lnTo>
                <a:lnTo>
                  <a:pt x="0" y="20005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-1423555" y="9131216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0" y="0"/>
                </a:lnTo>
                <a:lnTo>
                  <a:pt x="2151110" y="2000533"/>
                </a:lnTo>
                <a:lnTo>
                  <a:pt x="0" y="200053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4" name="Group 4"/>
          <p:cNvGrpSpPr/>
          <p:nvPr/>
        </p:nvGrpSpPr>
        <p:grpSpPr>
          <a:xfrm rot="-10800000">
            <a:off x="17354188" y="9351240"/>
            <a:ext cx="720315" cy="720315"/>
            <a:chOff x="0" y="0"/>
            <a:chExt cx="960421" cy="960421"/>
          </a:xfrm>
        </p:grpSpPr>
        <p:sp>
          <p:nvSpPr>
            <p:cNvPr id="5" name="Freeform 5"/>
            <p:cNvSpPr/>
            <p:nvPr/>
          </p:nvSpPr>
          <p:spPr>
            <a:xfrm rot="-10800000">
              <a:off x="0" y="0"/>
              <a:ext cx="960421" cy="960421"/>
            </a:xfrm>
            <a:custGeom>
              <a:avLst/>
              <a:gdLst/>
              <a:ahLst/>
              <a:cxnLst/>
              <a:rect l="l" t="t" r="r" b="b"/>
              <a:pathLst>
                <a:path w="960421" h="960421">
                  <a:moveTo>
                    <a:pt x="0" y="0"/>
                  </a:moveTo>
                  <a:lnTo>
                    <a:pt x="960421" y="0"/>
                  </a:lnTo>
                  <a:lnTo>
                    <a:pt x="960421" y="960421"/>
                  </a:lnTo>
                  <a:lnTo>
                    <a:pt x="0" y="9604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Freeform 6"/>
            <p:cNvSpPr/>
            <p:nvPr/>
          </p:nvSpPr>
          <p:spPr>
            <a:xfrm>
              <a:off x="234750" y="234750"/>
              <a:ext cx="490920" cy="490920"/>
            </a:xfrm>
            <a:custGeom>
              <a:avLst/>
              <a:gdLst/>
              <a:ahLst/>
              <a:cxnLst/>
              <a:rect l="l" t="t" r="r" b="b"/>
              <a:pathLst>
                <a:path w="490920" h="490920">
                  <a:moveTo>
                    <a:pt x="0" y="0"/>
                  </a:moveTo>
                  <a:lnTo>
                    <a:pt x="490920" y="0"/>
                  </a:lnTo>
                  <a:lnTo>
                    <a:pt x="490920" y="490920"/>
                  </a:lnTo>
                  <a:lnTo>
                    <a:pt x="0" y="4909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028700" y="1792286"/>
            <a:ext cx="15939356" cy="6424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The Weekly Rhythm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To balance quick wins and long-term growth, follow this cycle: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Day 1: Create content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Day 2: Engage in groups or collaborations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Day 3: Publish search-based content (blog or video)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Day 4: Repurpose and schedule content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Day 5: Promote your lead magnet and email your list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Day 6: Automate or outsource tasks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Day 7: Review results and adjust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FFFFFF"/>
                </a:solidFill>
                <a:latin typeface="Muli"/>
                <a:ea typeface="Muli"/>
                <a:cs typeface="Muli"/>
                <a:sym typeface="Muli"/>
              </a:rPr>
              <a:t>This structure keeps you consistent without burnout.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FFFFFF"/>
              </a:solidFill>
              <a:latin typeface="Muli"/>
              <a:ea typeface="Muli"/>
              <a:cs typeface="Muli"/>
              <a:sym typeface="Mul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>
            <a:off x="17537158" y="-354890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0" y="0"/>
                </a:lnTo>
                <a:lnTo>
                  <a:pt x="2151110" y="2000532"/>
                </a:lnTo>
                <a:lnTo>
                  <a:pt x="0" y="20005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4" name="Freeform 4"/>
          <p:cNvSpPr/>
          <p:nvPr/>
        </p:nvSpPr>
        <p:spPr>
          <a:xfrm>
            <a:off x="-1462423" y="9156515"/>
            <a:ext cx="2151110" cy="2000532"/>
          </a:xfrm>
          <a:custGeom>
            <a:avLst/>
            <a:gdLst/>
            <a:ahLst/>
            <a:cxnLst/>
            <a:rect l="l" t="t" r="r" b="b"/>
            <a:pathLst>
              <a:path w="2151110" h="2000532">
                <a:moveTo>
                  <a:pt x="0" y="0"/>
                </a:moveTo>
                <a:lnTo>
                  <a:pt x="2151111" y="0"/>
                </a:lnTo>
                <a:lnTo>
                  <a:pt x="2151111" y="2000532"/>
                </a:lnTo>
                <a:lnTo>
                  <a:pt x="0" y="2000532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5" name="TextBox 5"/>
          <p:cNvSpPr txBox="1"/>
          <p:nvPr/>
        </p:nvSpPr>
        <p:spPr>
          <a:xfrm>
            <a:off x="1028700" y="1654810"/>
            <a:ext cx="16125715" cy="69202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Why This Works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One focused hour daily is enough to: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Get visible in front of new audiences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Share valuable content that builds trust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Capture leads for long-term growth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Consistency, not complexity, is the secret. Small daily actions compound into big results.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The Bottom Line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Traffic doesn’t need to be hard or time-consuming. With just 60 minutes a day, you can build visibility, grow an engaged audience, and capture leads that fuel your business long term.</a:t>
            </a:r>
          </a:p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0000"/>
                </a:solidFill>
                <a:latin typeface="Muli"/>
                <a:ea typeface="Muli"/>
                <a:cs typeface="Muli"/>
                <a:sym typeface="Muli"/>
              </a:rPr>
              <a:t>Start today with your first 60-minute traffic session. By this time tomorrow, you could already have new eyes on your business — and that’s the power of mastering fast, free traffic.</a:t>
            </a:r>
          </a:p>
          <a:p>
            <a:pPr algn="l">
              <a:lnSpc>
                <a:spcPts val="3919"/>
              </a:lnSpc>
            </a:pPr>
            <a:endParaRPr lang="en-US" sz="2799" dirty="0">
              <a:solidFill>
                <a:srgbClr val="000000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6" name="Group 6"/>
          <p:cNvGrpSpPr/>
          <p:nvPr/>
        </p:nvGrpSpPr>
        <p:grpSpPr>
          <a:xfrm rot="-10800000">
            <a:off x="17398290" y="9369790"/>
            <a:ext cx="720315" cy="720315"/>
            <a:chOff x="0" y="0"/>
            <a:chExt cx="960421" cy="960421"/>
          </a:xfrm>
        </p:grpSpPr>
        <p:sp>
          <p:nvSpPr>
            <p:cNvPr id="7" name="Freeform 7"/>
            <p:cNvSpPr/>
            <p:nvPr/>
          </p:nvSpPr>
          <p:spPr>
            <a:xfrm rot="-10800000">
              <a:off x="0" y="0"/>
              <a:ext cx="960421" cy="960421"/>
            </a:xfrm>
            <a:custGeom>
              <a:avLst/>
              <a:gdLst/>
              <a:ahLst/>
              <a:cxnLst/>
              <a:rect l="l" t="t" r="r" b="b"/>
              <a:pathLst>
                <a:path w="960421" h="960421">
                  <a:moveTo>
                    <a:pt x="0" y="0"/>
                  </a:moveTo>
                  <a:lnTo>
                    <a:pt x="960421" y="0"/>
                  </a:lnTo>
                  <a:lnTo>
                    <a:pt x="960421" y="960421"/>
                  </a:lnTo>
                  <a:lnTo>
                    <a:pt x="0" y="96042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Freeform 8"/>
            <p:cNvSpPr/>
            <p:nvPr/>
          </p:nvSpPr>
          <p:spPr>
            <a:xfrm>
              <a:off x="234750" y="234750"/>
              <a:ext cx="490920" cy="490920"/>
            </a:xfrm>
            <a:custGeom>
              <a:avLst/>
              <a:gdLst/>
              <a:ahLst/>
              <a:cxnLst/>
              <a:rect l="l" t="t" r="r" b="b"/>
              <a:pathLst>
                <a:path w="490920" h="490920">
                  <a:moveTo>
                    <a:pt x="0" y="0"/>
                  </a:moveTo>
                  <a:lnTo>
                    <a:pt x="490920" y="0"/>
                  </a:lnTo>
                  <a:lnTo>
                    <a:pt x="490920" y="490920"/>
                  </a:lnTo>
                  <a:lnTo>
                    <a:pt x="0" y="49092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</Words>
  <Application>Microsoft Office PowerPoint</Application>
  <PresentationFormat>Custom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Muli Bold</vt:lpstr>
      <vt:lpstr>Arial</vt:lpstr>
      <vt:lpstr>Muli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60MTM: Chapter 10</dc:title>
  <cp:lastModifiedBy>Raj Sidhu</cp:lastModifiedBy>
  <cp:revision>2</cp:revision>
  <dcterms:created xsi:type="dcterms:W3CDTF">2006-08-16T00:00:00Z</dcterms:created>
  <dcterms:modified xsi:type="dcterms:W3CDTF">2025-08-22T09:30:27Z</dcterms:modified>
  <dc:identifier>DAGwyRx7TIA</dc:identifier>
</cp:coreProperties>
</file>